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7102475" cy="9388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H NiramitIT๙" panose="02000506000000020004" pitchFamily="2" charset="-34"/>
      <p:regular r:id="rId7"/>
      <p:bold r:id="rId8"/>
      <p:italic r:id="rId9"/>
    </p:embeddedFont>
    <p:embeddedFont>
      <p:font typeface="TH Sarabun New" panose="020B0500040200020003" pitchFamily="34" charset="-34"/>
      <p:regular r:id="rId10"/>
      <p:bold r:id="rId11"/>
      <p:italic r:id="rId12"/>
      <p:boldItalic r:id="rId13"/>
    </p:embeddedFont>
    <p:embeddedFont>
      <p:font typeface="TH SarabunPSK" panose="020B0500040200020003" pitchFamily="34" charset="-34"/>
      <p:regular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514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3A28849-B09C-75FE-DDE2-3F67FFC4A5F8}"/>
              </a:ext>
            </a:extLst>
          </p:cNvPr>
          <p:cNvSpPr/>
          <p:nvPr/>
        </p:nvSpPr>
        <p:spPr>
          <a:xfrm>
            <a:off x="0" y="-76200"/>
            <a:ext cx="19372399" cy="10401300"/>
          </a:xfrm>
          <a:custGeom>
            <a:avLst/>
            <a:gdLst/>
            <a:ahLst/>
            <a:cxnLst/>
            <a:rect l="l" t="t" r="r" b="b"/>
            <a:pathLst>
              <a:path w="22227035" h="10150142">
                <a:moveTo>
                  <a:pt x="0" y="0"/>
                </a:moveTo>
                <a:lnTo>
                  <a:pt x="22227036" y="0"/>
                </a:lnTo>
                <a:lnTo>
                  <a:pt x="22227036" y="10150142"/>
                </a:lnTo>
                <a:lnTo>
                  <a:pt x="0" y="10150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096" b="-516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0B749D6-4D3D-6EBD-B94C-F46E0C6FB4EA}"/>
              </a:ext>
            </a:extLst>
          </p:cNvPr>
          <p:cNvSpPr/>
          <p:nvPr/>
        </p:nvSpPr>
        <p:spPr>
          <a:xfrm>
            <a:off x="-20519" y="-41535"/>
            <a:ext cx="19392918" cy="1567260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084E3E6-2081-0D57-31BB-95A752DA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2" y="-3190"/>
            <a:ext cx="1828098" cy="182809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8A97351E-26B5-6905-E1BF-7FD17CE3A570}"/>
              </a:ext>
            </a:extLst>
          </p:cNvPr>
          <p:cNvSpPr txBox="1"/>
          <p:nvPr/>
        </p:nvSpPr>
        <p:spPr>
          <a:xfrm>
            <a:off x="2260494" y="304551"/>
            <a:ext cx="14732104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th-TH" sz="5500" b="1" spc="-116" dirty="0">
                <a:solidFill>
                  <a:srgbClr val="FA2C2C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ประชาสัมพันธ์การยืนยันสิทธิ</a:t>
            </a:r>
            <a:endParaRPr lang="en-US" sz="5500" b="1" spc="-116" dirty="0">
              <a:solidFill>
                <a:srgbClr val="FA2C2C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5D4D9255-12AB-1CAF-DDF2-D95FB3154502}"/>
              </a:ext>
            </a:extLst>
          </p:cNvPr>
          <p:cNvSpPr txBox="1"/>
          <p:nvPr/>
        </p:nvSpPr>
        <p:spPr>
          <a:xfrm>
            <a:off x="2412894" y="985019"/>
            <a:ext cx="14732104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1"/>
              </a:lnSpc>
            </a:pPr>
            <a:r>
              <a:rPr lang="en-US" sz="5500" b="1" spc="-116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เพื่อขอเบี้ยยัง</a:t>
            </a:r>
            <a:r>
              <a:rPr lang="en-US" sz="5500" b="1" spc="-116" dirty="0" err="1">
                <a:solidFill>
                  <a:srgbClr val="FA2C2C"/>
                </a:solidFill>
                <a:latin typeface="TH NiramitIT๙" panose="02000506000000020004" pitchFamily="2" charset="-34"/>
                <a:cs typeface="TH NiramitIT๙" panose="02000506000000020004" pitchFamily="2" charset="-34"/>
              </a:rPr>
              <a:t>ชีพ</a:t>
            </a:r>
            <a:r>
              <a:rPr lang="en-US" sz="5500" b="1" spc="-116" dirty="0" err="1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ผู้สูงอายุเทศบาลตำบล</a:t>
            </a:r>
            <a:r>
              <a:rPr lang="th-TH" sz="5500" b="1" spc="-116" dirty="0">
                <a:solidFill>
                  <a:srgbClr val="FA2C2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ทรายขาว</a:t>
            </a:r>
            <a:endParaRPr lang="en-US" sz="5500" b="1" spc="-116" dirty="0">
              <a:solidFill>
                <a:srgbClr val="FA2C2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8ACD5DA-7B3B-BE4B-551F-7613C50A38CE}"/>
              </a:ext>
            </a:extLst>
          </p:cNvPr>
          <p:cNvSpPr txBox="1"/>
          <p:nvPr/>
        </p:nvSpPr>
        <p:spPr>
          <a:xfrm>
            <a:off x="228600" y="1754475"/>
            <a:ext cx="18971362" cy="2169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lnSpc>
                <a:spcPts val="4242"/>
              </a:lnSpc>
            </a:pP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เทศบาลตำบล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ทรายขาว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เปิดการรับยืนยันสิทธิการขอรับเงินเบี้ยยังชีพผู้สูงอายุ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ตั้งแต่เดือนกันยายน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2566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เดือนธันวาคม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2567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โดยเป็นผู้ที่มีสิทธิรับเงินเบี้ยยังชีพผู้สูงอายุรายใหม่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ที่ยังไม่เคยลงทะเบียนหรือยืนยันสิทธิมาก่อน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ซึ่งเป็นผู้สูงอายุที่จะมีอายุครบ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        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60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ปีบริบูรณ์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ผู้สูงอายุที่มีอายุครบ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ปีบริบูรณ์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หรือผู้สูงอายุที่ย้ายมาจากองค์กรปกครองส่วนท้องถิ่นอื่น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ที่ยังไม่ได้มายืนยันสิทธิรับเงินเบี้ยยังชีพผู้สูงอายุกับทางเทศบาลตำบล</a:t>
            </a:r>
            <a:r>
              <a:rPr lang="th-TH" sz="4200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ทรายขาว</a:t>
            </a:r>
            <a:endParaRPr lang="en-US" sz="4200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CD3C3D3D-D457-823F-8B53-7DA955C77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706" y="3695700"/>
            <a:ext cx="8542375" cy="4724400"/>
          </a:xfrm>
          <a:prstGeom prst="rect">
            <a:avLst/>
          </a:prstGeom>
          <a:ln cap="sq">
            <a:noFill/>
            <a:prstDash val="solid"/>
          </a:ln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BA6E9B6-4275-8967-6CBF-EB40BF2A578B}"/>
              </a:ext>
            </a:extLst>
          </p:cNvPr>
          <p:cNvSpPr/>
          <p:nvPr/>
        </p:nvSpPr>
        <p:spPr>
          <a:xfrm>
            <a:off x="3429000" y="3956913"/>
            <a:ext cx="3117423" cy="881787"/>
          </a:xfrm>
          <a:custGeom>
            <a:avLst/>
            <a:gdLst/>
            <a:ahLst/>
            <a:cxnLst/>
            <a:rect l="l" t="t" r="r" b="b"/>
            <a:pathLst>
              <a:path w="3576793" h="881787">
                <a:moveTo>
                  <a:pt x="0" y="0"/>
                </a:moveTo>
                <a:lnTo>
                  <a:pt x="3576793" y="0"/>
                </a:lnTo>
                <a:lnTo>
                  <a:pt x="3576793" y="881787"/>
                </a:lnTo>
                <a:lnTo>
                  <a:pt x="0" y="881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63C742D3-EBBC-22DA-E13D-C6E0F29A2CC2}"/>
              </a:ext>
            </a:extLst>
          </p:cNvPr>
          <p:cNvSpPr txBox="1"/>
          <p:nvPr/>
        </p:nvSpPr>
        <p:spPr>
          <a:xfrm>
            <a:off x="3962400" y="3851994"/>
            <a:ext cx="2683584" cy="910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43"/>
              </a:lnSpc>
            </a:pPr>
            <a:r>
              <a:rPr lang="en-US" sz="5102" b="1" spc="193" dirty="0" err="1">
                <a:solidFill>
                  <a:srgbClr val="FA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endParaRPr lang="en-US" sz="5102" b="1" spc="193" dirty="0">
              <a:solidFill>
                <a:srgbClr val="FA2C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7FFB73E-0FA1-AB0A-C315-D4E40484978C}"/>
              </a:ext>
            </a:extLst>
          </p:cNvPr>
          <p:cNvSpPr/>
          <p:nvPr/>
        </p:nvSpPr>
        <p:spPr>
          <a:xfrm>
            <a:off x="7141907" y="3480848"/>
            <a:ext cx="1849693" cy="1811366"/>
          </a:xfrm>
          <a:custGeom>
            <a:avLst/>
            <a:gdLst/>
            <a:ahLst/>
            <a:cxnLst/>
            <a:rect l="l" t="t" r="r" b="b"/>
            <a:pathLst>
              <a:path w="1666457" h="1811366">
                <a:moveTo>
                  <a:pt x="0" y="0"/>
                </a:moveTo>
                <a:lnTo>
                  <a:pt x="1666456" y="0"/>
                </a:lnTo>
                <a:lnTo>
                  <a:pt x="1666456" y="1811366"/>
                </a:lnTo>
                <a:lnTo>
                  <a:pt x="0" y="1811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0365687C-10EB-DAE6-3792-6685988C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79838" y="3695700"/>
            <a:ext cx="8836762" cy="4724400"/>
          </a:xfrm>
          <a:prstGeom prst="rect">
            <a:avLst/>
          </a:prstGeom>
        </p:spPr>
      </p:pic>
      <p:sp>
        <p:nvSpPr>
          <p:cNvPr id="18" name="Freeform 7">
            <a:extLst>
              <a:ext uri="{FF2B5EF4-FFF2-40B4-BE49-F238E27FC236}">
                <a16:creationId xmlns:a16="http://schemas.microsoft.com/office/drawing/2014/main" id="{C11D0976-91C9-AFFF-AC3D-CA0EA898DAE2}"/>
              </a:ext>
            </a:extLst>
          </p:cNvPr>
          <p:cNvSpPr/>
          <p:nvPr/>
        </p:nvSpPr>
        <p:spPr>
          <a:xfrm>
            <a:off x="11896024" y="3806616"/>
            <a:ext cx="3648776" cy="1032084"/>
          </a:xfrm>
          <a:custGeom>
            <a:avLst/>
            <a:gdLst/>
            <a:ahLst/>
            <a:cxnLst/>
            <a:rect l="l" t="t" r="r" b="b"/>
            <a:pathLst>
              <a:path w="4186444" h="1032084">
                <a:moveTo>
                  <a:pt x="0" y="0"/>
                </a:moveTo>
                <a:lnTo>
                  <a:pt x="4186445" y="0"/>
                </a:lnTo>
                <a:lnTo>
                  <a:pt x="4186445" y="1032085"/>
                </a:lnTo>
                <a:lnTo>
                  <a:pt x="0" y="10320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28DB4-9BC5-CEA2-0743-BA90CEB7C709}"/>
              </a:ext>
            </a:extLst>
          </p:cNvPr>
          <p:cNvSpPr txBox="1"/>
          <p:nvPr/>
        </p:nvSpPr>
        <p:spPr>
          <a:xfrm>
            <a:off x="12060727" y="3788618"/>
            <a:ext cx="333167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b="1" dirty="0" err="1">
                <a:solidFill>
                  <a:srgbClr val="FA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เอกสารยืนยันสิทธิ</a:t>
            </a:r>
            <a:endParaRPr lang="en-US" sz="4999" b="1" dirty="0">
              <a:solidFill>
                <a:srgbClr val="FA2C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7D67691F-A9AD-641B-62D1-9280F5E43131}"/>
              </a:ext>
            </a:extLst>
          </p:cNvPr>
          <p:cNvSpPr txBox="1"/>
          <p:nvPr/>
        </p:nvSpPr>
        <p:spPr>
          <a:xfrm>
            <a:off x="571317" y="4909283"/>
            <a:ext cx="7886883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0819" lvl="1" indent="-395410">
              <a:lnSpc>
                <a:spcPts val="4212"/>
              </a:lnSpc>
              <a:buFont typeface="Arial"/>
              <a:buChar char="•"/>
            </a:pP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มีสัญชาติไทย</a:t>
            </a:r>
            <a:endParaRPr lang="en-US" sz="4500" spc="-197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90819" lvl="1" indent="-395410">
              <a:lnSpc>
                <a:spcPts val="4212"/>
              </a:lnSpc>
              <a:buFont typeface="Arial"/>
              <a:buChar char="•"/>
            </a:pP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มีชื่ออยู่ในทะเบียนบ้านในเขตเทศบาลตำบล</a:t>
            </a:r>
            <a:r>
              <a:rPr lang="th-TH" sz="45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ทรายขาว</a:t>
            </a:r>
            <a:endParaRPr lang="en-US" sz="4500" spc="-197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90819" lvl="1" indent="-395410">
              <a:lnSpc>
                <a:spcPts val="4212"/>
              </a:lnSpc>
              <a:buFont typeface="Arial"/>
              <a:buChar char="•"/>
            </a:pP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มีอายุครบ</a:t>
            </a:r>
            <a:r>
              <a:rPr lang="en-US" sz="45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60 </a:t>
            </a: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en-US" sz="45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บริบูรณ์</a:t>
            </a:r>
            <a:r>
              <a:rPr lang="en-US" sz="45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และได้ยืนยันสิทธิขอรับเงินเบี้ยยังชีพผู้สูงอายุกับเทศบาลตำบล</a:t>
            </a:r>
            <a:r>
              <a:rPr lang="th-TH" sz="4500" spc="-197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ทรายขาว</a:t>
            </a:r>
            <a:r>
              <a:rPr lang="en-US" sz="4500" spc="-197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</a:t>
            </a:r>
            <a:endParaRPr lang="en-US" sz="4500" spc="-197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86BE4-188C-F5BB-C37F-2695A0B2C11A}"/>
              </a:ext>
            </a:extLst>
          </p:cNvPr>
          <p:cNvSpPr txBox="1"/>
          <p:nvPr/>
        </p:nvSpPr>
        <p:spPr>
          <a:xfrm>
            <a:off x="10134600" y="5002783"/>
            <a:ext cx="7772401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แบบยืนยันสิทธิการขอรับเงินเบี้ยยังชีพผู้สูงอายุ</a:t>
            </a:r>
            <a:endParaRPr lang="en-US" sz="4500" spc="-153" dirty="0">
              <a:solidFill>
                <a:srgbClr val="0128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บัตรประจำตัวประชาชน</a:t>
            </a:r>
            <a:r>
              <a:rPr lang="en-US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ตัวจริง</a:t>
            </a:r>
            <a:r>
              <a:rPr lang="en-US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ทะเบียนบ้านฉบับเจ้าบ้าน</a:t>
            </a:r>
            <a:r>
              <a:rPr lang="en-US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ตัวจริง</a:t>
            </a:r>
            <a:r>
              <a:rPr lang="en-US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790194" lvl="1" indent="-395097">
              <a:lnSpc>
                <a:spcPts val="4208"/>
              </a:lnSpc>
              <a:buFont typeface="Arial"/>
              <a:buChar char="•"/>
            </a:pP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สำเนาสมุดเงินฝากธนาคาร</a:t>
            </a:r>
            <a:r>
              <a:rPr lang="en-US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spc="-153" dirty="0" err="1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สำหรับรับเงินผ่านบัญชีธนาคาร</a:t>
            </a:r>
            <a:r>
              <a:rPr lang="th-TH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กรุงไทย,ธกส,ออมสิน</a:t>
            </a:r>
            <a:r>
              <a:rPr lang="en-US" sz="4500" spc="-153" dirty="0">
                <a:solidFill>
                  <a:srgbClr val="0128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5AFCAC8-A8E5-984A-97E3-EA3AF16441F0}"/>
              </a:ext>
            </a:extLst>
          </p:cNvPr>
          <p:cNvSpPr/>
          <p:nvPr/>
        </p:nvSpPr>
        <p:spPr>
          <a:xfrm>
            <a:off x="16956602" y="3390900"/>
            <a:ext cx="1788598" cy="1646857"/>
          </a:xfrm>
          <a:custGeom>
            <a:avLst/>
            <a:gdLst/>
            <a:ahLst/>
            <a:cxnLst/>
            <a:rect l="l" t="t" r="r" b="b"/>
            <a:pathLst>
              <a:path w="2052158" h="1646857">
                <a:moveTo>
                  <a:pt x="0" y="0"/>
                </a:moveTo>
                <a:lnTo>
                  <a:pt x="2052158" y="0"/>
                </a:lnTo>
                <a:lnTo>
                  <a:pt x="2052158" y="1646857"/>
                </a:lnTo>
                <a:lnTo>
                  <a:pt x="0" y="1646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0E572A96-7BEB-623B-257C-E25120CA79A3}"/>
              </a:ext>
            </a:extLst>
          </p:cNvPr>
          <p:cNvSpPr/>
          <p:nvPr/>
        </p:nvSpPr>
        <p:spPr>
          <a:xfrm>
            <a:off x="6118511" y="7446556"/>
            <a:ext cx="5942216" cy="1278344"/>
          </a:xfrm>
          <a:custGeom>
            <a:avLst/>
            <a:gdLst/>
            <a:ahLst/>
            <a:cxnLst/>
            <a:rect l="l" t="t" r="r" b="b"/>
            <a:pathLst>
              <a:path w="6817836" h="1278344">
                <a:moveTo>
                  <a:pt x="0" y="0"/>
                </a:moveTo>
                <a:lnTo>
                  <a:pt x="6817836" y="0"/>
                </a:lnTo>
                <a:lnTo>
                  <a:pt x="6817836" y="1278344"/>
                </a:lnTo>
                <a:lnTo>
                  <a:pt x="0" y="1278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AD50143A-7425-3F12-202A-F37CC394E565}"/>
              </a:ext>
            </a:extLst>
          </p:cNvPr>
          <p:cNvSpPr txBox="1"/>
          <p:nvPr/>
        </p:nvSpPr>
        <p:spPr>
          <a:xfrm>
            <a:off x="5943600" y="7505541"/>
            <a:ext cx="6170816" cy="1066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92"/>
              </a:lnSpc>
            </a:pPr>
            <a:r>
              <a:rPr lang="en-US" sz="4400" b="1" spc="135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เมื่อมีคุณสมบัติครบถ้วน</a:t>
            </a:r>
            <a:r>
              <a:rPr lang="en-US" sz="4400" b="1" spc="135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>
              <a:lnSpc>
                <a:spcPts val="3992"/>
              </a:lnSpc>
            </a:pPr>
            <a:r>
              <a:rPr lang="en-US" sz="4400" b="1" spc="135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จะได้รับเงินในเดือนถัดไปทันที</a:t>
            </a:r>
            <a:endParaRPr lang="en-US" sz="4400" b="1" spc="135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9E3FD39-D672-B2FD-319A-9ECE5D9D59CB}"/>
              </a:ext>
            </a:extLst>
          </p:cNvPr>
          <p:cNvSpPr txBox="1"/>
          <p:nvPr/>
        </p:nvSpPr>
        <p:spPr>
          <a:xfrm>
            <a:off x="457200" y="8807456"/>
            <a:ext cx="15316200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4400" b="1" spc="122" dirty="0" err="1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แจ้งยืนยันสิทธิขอรับเงินเบี้ยยังชีพผู้สูงอายุ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122" dirty="0" err="1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ได้ที่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ศูนย์บริการคนพิการ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122" dirty="0" err="1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</a:t>
            </a:r>
            <a:r>
              <a:rPr lang="th-TH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ทรายขาว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87B36F1C-5803-64C2-34F3-9226C0EA6D07}"/>
              </a:ext>
            </a:extLst>
          </p:cNvPr>
          <p:cNvSpPr/>
          <p:nvPr/>
        </p:nvSpPr>
        <p:spPr>
          <a:xfrm>
            <a:off x="15814691" y="7552413"/>
            <a:ext cx="2930509" cy="2772687"/>
          </a:xfrm>
          <a:custGeom>
            <a:avLst/>
            <a:gdLst/>
            <a:ahLst/>
            <a:cxnLst/>
            <a:rect l="l" t="t" r="r" b="b"/>
            <a:pathLst>
              <a:path w="2027345" h="1974128">
                <a:moveTo>
                  <a:pt x="0" y="0"/>
                </a:moveTo>
                <a:lnTo>
                  <a:pt x="2027346" y="0"/>
                </a:lnTo>
                <a:lnTo>
                  <a:pt x="2027346" y="1974128"/>
                </a:lnTo>
                <a:lnTo>
                  <a:pt x="0" y="19741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10CEF4AC-FED0-C0AF-D492-870AE33E5538}"/>
              </a:ext>
            </a:extLst>
          </p:cNvPr>
          <p:cNvSpPr txBox="1"/>
          <p:nvPr/>
        </p:nvSpPr>
        <p:spPr>
          <a:xfrm>
            <a:off x="838200" y="8953500"/>
            <a:ext cx="15316200" cy="999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ts val="3712"/>
              </a:lnSpc>
            </a:pPr>
            <a:r>
              <a:rPr lang="en-US" sz="4400" b="1" spc="122" dirty="0" err="1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ในวันและเวลาราชการ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122" dirty="0" err="1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สอบถามรายละเอียดเพิ่มเติมได้ที่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spc="122" dirty="0" err="1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082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820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1121</a:t>
            </a:r>
            <a:r>
              <a:rPr lang="en-US" sz="4400" b="1" spc="122" dirty="0">
                <a:solidFill>
                  <a:srgbClr val="FA2C2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73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237</Words>
  <Application>Microsoft Office PowerPoint</Application>
  <PresentationFormat>กำหนดเอง</PresentationFormat>
  <Paragraphs>17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TH NiramitIT๙</vt:lpstr>
      <vt:lpstr>Calibri</vt:lpstr>
      <vt:lpstr>Arial</vt:lpstr>
      <vt:lpstr>TH Sarabun New</vt:lpstr>
      <vt:lpstr>TH SarabunPSK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มีสัญชาติไทย มีชื่ออยู่ในทะเบียนบ้านในเขตเทศบาลตำบลพัฒนาชุมชน มีอายุครบ 60 ปี บริบูรณ์ และได้ยืนยันสิทธิขอรับเงินเบี้ยยังชีพผู้สูงอายุกับเทศบาลตำบลพัฒนาชุมชนแล้ว</dc:title>
  <dc:creator>นางมารร้าย</dc:creator>
  <cp:lastModifiedBy>HP</cp:lastModifiedBy>
  <cp:revision>6</cp:revision>
  <cp:lastPrinted>2023-10-04T04:42:09Z</cp:lastPrinted>
  <dcterms:created xsi:type="dcterms:W3CDTF">2006-08-16T00:00:00Z</dcterms:created>
  <dcterms:modified xsi:type="dcterms:W3CDTF">2023-10-04T04:42:15Z</dcterms:modified>
  <dc:identifier>DAFwKtyuP5c</dc:identifier>
</cp:coreProperties>
</file>